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40" r:id="rId3"/>
    <p:sldId id="257" r:id="rId4"/>
    <p:sldId id="311" r:id="rId5"/>
    <p:sldId id="316" r:id="rId6"/>
    <p:sldId id="260" r:id="rId7"/>
    <p:sldId id="347" r:id="rId8"/>
    <p:sldId id="348" r:id="rId9"/>
    <p:sldId id="321" r:id="rId10"/>
    <p:sldId id="332" r:id="rId11"/>
    <p:sldId id="331" r:id="rId12"/>
    <p:sldId id="262" r:id="rId13"/>
    <p:sldId id="263" r:id="rId14"/>
    <p:sldId id="336" r:id="rId15"/>
    <p:sldId id="264" r:id="rId16"/>
    <p:sldId id="315" r:id="rId17"/>
    <p:sldId id="313" r:id="rId18"/>
    <p:sldId id="265" r:id="rId19"/>
    <p:sldId id="318" r:id="rId20"/>
    <p:sldId id="319" r:id="rId21"/>
    <p:sldId id="267" r:id="rId22"/>
    <p:sldId id="271" r:id="rId23"/>
    <p:sldId id="268" r:id="rId24"/>
    <p:sldId id="269" r:id="rId25"/>
    <p:sldId id="270" r:id="rId26"/>
    <p:sldId id="273" r:id="rId27"/>
    <p:sldId id="328" r:id="rId28"/>
    <p:sldId id="342" r:id="rId29"/>
    <p:sldId id="329" r:id="rId30"/>
    <p:sldId id="284" r:id="rId31"/>
    <p:sldId id="327" r:id="rId32"/>
    <p:sldId id="333" r:id="rId33"/>
    <p:sldId id="344" r:id="rId34"/>
    <p:sldId id="335" r:id="rId35"/>
    <p:sldId id="337" r:id="rId36"/>
    <p:sldId id="338" r:id="rId37"/>
    <p:sldId id="339" r:id="rId38"/>
    <p:sldId id="343" r:id="rId39"/>
    <p:sldId id="345"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42" autoAdjust="0"/>
  </p:normalViewPr>
  <p:slideViewPr>
    <p:cSldViewPr>
      <p:cViewPr>
        <p:scale>
          <a:sx n="66" d="100"/>
          <a:sy n="66" d="100"/>
        </p:scale>
        <p:origin x="1262" y="10"/>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9/13/2019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oogle.com/document/d/15U4sDU8Hd_lSZJZJl8NywleNxHcX7wfnoT8j316STQo/edit"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GENO is an ontology -  a formal, computable model of the domain of assertions and the evidence and provenance supporting them.</a:t>
            </a:r>
          </a:p>
          <a:p>
            <a:pPr rtl="0" fontAlgn="ctr"/>
            <a:r>
              <a:rPr lang="en-US" sz="1200" kern="1200" dirty="0" smtClean="0">
                <a:solidFill>
                  <a:schemeClr val="tx1"/>
                </a:solidFill>
                <a:effectLst/>
                <a:latin typeface="+mn-lt"/>
                <a:ea typeface="+mn-ea"/>
                <a:cs typeface="+mn-cs"/>
              </a:rPr>
              <a:t>ontologies are 'open world' models of a domain, but not schema.  Ontologies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define necessary and sufficient conditions for class membership, using the OWL description logic language </a:t>
            </a:r>
            <a:endParaRPr lang="en-US" sz="14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(i.e. they capture properties that all instances MUST have in reality  - but don’t specify properties that they CAN have)</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Monarch defines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formal information model for genotype</a:t>
            </a:r>
            <a:r>
              <a:rPr lang="en-US" sz="1200" kern="1200" baseline="0" dirty="0" smtClean="0">
                <a:solidFill>
                  <a:schemeClr val="tx1"/>
                </a:solidFill>
                <a:effectLst/>
                <a:latin typeface="+mn-lt"/>
                <a:ea typeface="+mn-ea"/>
                <a:cs typeface="+mn-cs"/>
              </a:rPr>
              <a:t> </a:t>
            </a:r>
            <a:r>
              <a:rPr lang="en-US" sz="1200" kern="1200" baseline="0" smtClean="0">
                <a:solidFill>
                  <a:schemeClr val="tx1"/>
                </a:solidFill>
                <a:effectLst/>
                <a:latin typeface="+mn-lt"/>
                <a:ea typeface="+mn-ea"/>
                <a:cs typeface="+mn-cs"/>
              </a:rPr>
              <a:t>representaiton</a:t>
            </a:r>
            <a:r>
              <a:rPr lang="en-US" sz="1200" kern="120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using terms/constructs/design patterns defined in GENO – to support creation of formal, computable schema that can be used to constrain</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validate data, and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share with others who may want to adopt our modeling approaches.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Uses and is types and relationships defined in the ontology, and consistent with logic defined in the ontology. and will support creation of formal</a:t>
            </a:r>
            <a:r>
              <a:rPr lang="en-US" sz="1200" kern="1200" baseline="0" dirty="0" smtClean="0">
                <a:solidFill>
                  <a:schemeClr val="tx1"/>
                </a:solidFill>
                <a:effectLst/>
                <a:latin typeface="+mn-lt"/>
                <a:ea typeface="+mn-ea"/>
                <a:cs typeface="+mn-cs"/>
              </a:rPr>
              <a:t> schema that </a:t>
            </a:r>
            <a:r>
              <a:rPr lang="en-US" sz="1200" kern="1200" dirty="0" smtClean="0">
                <a:solidFill>
                  <a:schemeClr val="tx1"/>
                </a:solidFill>
                <a:effectLst/>
                <a:latin typeface="+mn-lt"/>
                <a:ea typeface="+mn-ea"/>
                <a:cs typeface="+mn-cs"/>
              </a:rPr>
              <a:t>add closed world constraints to specify how data must be structured using GENO based on application specific requirements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e.g.  when creating an instance of class x, attributes 1, 2, 3 are required, 4, 5, 6 are optional). And will define data types for each attribute (e.g. string, data time, array/list, reference to another object in the data, of values from a value set)</a:t>
            </a:r>
            <a:endParaRPr lang="en-US" sz="14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 phenotype propagation as shown above would be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in the genotype is acceptable. See paper here: https://jbiomedsem.biomedcentral.com/articles/10.1186/s13326-016-0054-4.</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case is large deficiencies/deletions that may me asserted to affect multiple genes – Care should be taken not to propagate phenotypes to all genes affected (unless there is additional evidence implicating one in particular)</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21</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22</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25</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GENO-AGR-MGI Profile Representation of a Complex Intrinsic Genotype (one affected gene and one randomly integrated transgene)</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An RDF representation of an MGI genotype, using the GENO profile designed to capture the information specified in the AGR genotype schema (as of 6-8-18).</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This profile represents the genotype, VSLC, and Allele levels of the genotype partonomy, as well as gene(s) affected by </a:t>
            </a:r>
            <a:r>
              <a:rPr lang="en-US" dirty="0" err="1" smtClean="0">
                <a:solidFill>
                  <a:srgbClr val="C00000"/>
                </a:solidFill>
              </a:rPr>
              <a:t>alleels</a:t>
            </a:r>
            <a:r>
              <a:rPr lang="en-US" dirty="0" smtClean="0">
                <a:solidFill>
                  <a:srgbClr val="C00000"/>
                </a:solidFill>
              </a:rPr>
              <a:t> in the genotype, and the genomic location of these genes.</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The genotype in this example is comprised of a homozygous mutation in the </a:t>
            </a:r>
            <a:r>
              <a:rPr lang="en-US" dirty="0" err="1" smtClean="0">
                <a:solidFill>
                  <a:srgbClr val="C00000"/>
                </a:solidFill>
              </a:rPr>
              <a:t>Apoe</a:t>
            </a:r>
            <a:r>
              <a:rPr lang="en-US" dirty="0" smtClean="0">
                <a:solidFill>
                  <a:srgbClr val="C00000"/>
                </a:solidFill>
              </a:rPr>
              <a:t> gene and a randomly integrated transgene (Tg(APPV717F)109Ili).</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See record at http://www.informatics.jax.org/accession/MGI:3784385.</a:t>
            </a:r>
          </a:p>
        </p:txBody>
      </p:sp>
      <p:sp>
        <p:nvSpPr>
          <p:cNvPr id="4" name="Slide Number Placeholder 3"/>
          <p:cNvSpPr>
            <a:spLocks noGrp="1"/>
          </p:cNvSpPr>
          <p:nvPr>
            <p:ph type="sldNum" sz="quarter" idx="10"/>
          </p:nvPr>
        </p:nvSpPr>
        <p:spPr/>
        <p:txBody>
          <a:bodyPr/>
          <a:lstStyle/>
          <a:p>
            <a:fld id="{92644BE5-309E-4CF0-9415-E3A0F0FFD7BB}" type="slidenum">
              <a:rPr lang="en-US" smtClean="0"/>
              <a:t>27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dirty="0" smtClean="0">
              <a:solidFill>
                <a:srgbClr val="C00000"/>
              </a:solidFill>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US" dirty="0" smtClean="0">
              <a:solidFill>
                <a:srgbClr val="C00000"/>
              </a:solidFill>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Simplified model, omitting ‘levels’ without identifiers</a:t>
            </a:r>
            <a:r>
              <a:rPr lang="en-US" baseline="0" dirty="0" smtClean="0">
                <a:solidFill>
                  <a:srgbClr val="C00000"/>
                </a:solidFill>
              </a:rPr>
              <a:t> in ZFIN source.</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This is a particularly complex genotype.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genotype and its modeling are discussed in detail </a:t>
            </a:r>
            <a:r>
              <a:rPr lang="en-US" sz="1200" kern="1200" dirty="0" smtClean="0">
                <a:solidFill>
                  <a:schemeClr val="tx1"/>
                </a:solidFill>
                <a:effectLst/>
                <a:latin typeface="+mn-lt"/>
                <a:ea typeface="+mn-ea"/>
                <a:cs typeface="+mn-cs"/>
                <a:hlinkClick r:id="rId3"/>
              </a:rPr>
              <a:t>here</a:t>
            </a:r>
            <a:r>
              <a:rPr lang="en-US" sz="1200" kern="1200" dirty="0" smtClean="0">
                <a:solidFill>
                  <a:schemeClr val="tx1"/>
                </a:solidFill>
                <a:effectLst/>
                <a:latin typeface="+mn-lt"/>
                <a:ea typeface="+mn-ea"/>
                <a:cs typeface="+mn-cs"/>
              </a:rPr>
              <a:t>, but the</a:t>
            </a:r>
            <a:r>
              <a:rPr lang="en-US" sz="1200" kern="1200" baseline="0" dirty="0" smtClean="0">
                <a:solidFill>
                  <a:schemeClr val="tx1"/>
                </a:solidFill>
                <a:effectLst/>
                <a:latin typeface="+mn-lt"/>
                <a:ea typeface="+mn-ea"/>
                <a:cs typeface="+mn-cs"/>
              </a:rPr>
              <a:t> GENO model above is</a:t>
            </a:r>
            <a:r>
              <a:rPr lang="en-US" sz="1200" kern="1200" dirty="0" smtClean="0">
                <a:solidFill>
                  <a:schemeClr val="tx1"/>
                </a:solidFill>
                <a:effectLst/>
                <a:latin typeface="+mn-lt"/>
                <a:ea typeface="+mn-ea"/>
                <a:cs typeface="+mn-cs"/>
              </a:rPr>
              <a:t> not yet final or implemented in Monarch.</a:t>
            </a:r>
            <a:endParaRPr lang="en-US" baseline="0" dirty="0" smtClean="0"/>
          </a:p>
          <a:p>
            <a:pPr rtl="0" fontAlgn="ct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feature</a:t>
            </a:r>
            <a:r>
              <a:rPr lang="en-US" sz="1200" baseline="0" dirty="0" smtClean="0"/>
              <a:t> </a:t>
            </a:r>
            <a:r>
              <a:rPr lang="en-US" sz="1200" dirty="0" smtClean="0"/>
              <a:t>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30</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5</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background genotype, </a:t>
            </a:r>
            <a:r>
              <a:rPr lang="en-US" baseline="0" dirty="0" smtClean="0"/>
              <a:t>which describes a characterized reference/background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alleles </a:t>
            </a:r>
            <a:r>
              <a:rPr lang="en-US" b="0" baseline="0" dirty="0" smtClean="0"/>
              <a:t> (shown here is a ‘haplotype’, typically a ‘gene allele’, representing a continuous extent of sequence that contains one or more alterations. Such haplotypes/gene </a:t>
            </a:r>
            <a:r>
              <a:rPr lang="en-US" b="0" baseline="0" dirty="0" err="1" smtClean="0"/>
              <a:t>allleles</a:t>
            </a:r>
            <a:r>
              <a:rPr lang="en-US" b="1" baseline="0" dirty="0" smtClean="0"/>
              <a:t> </a:t>
            </a:r>
            <a:r>
              <a:rPr lang="en-US" b="0" baseline="0" dirty="0" smtClean="0"/>
              <a:t>can then be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10</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12</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9/13/2019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9/13/2019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9/13/2019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9/13/2019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9/13/2019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lucidchart.com/documents/edit/6e4a4628-485c-4817-9ead-6254b7d78ff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monarch-initiative/ingest-artifacts/blob/master/sources/MGI/6-12-18%20MGI_genotype_example_AGR.jp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informatics.jax.org/accession/MGI:3784385"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monarch-initiative/ingest-artifacts/blob/master/sources/ZFIN/6-12-18%20ZFIN_genotype_example_AGR.jpg" TargetMode="Externa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bit.ly/2D9b0nt" TargetMode="External"/><Relationship Id="rId4" Type="http://schemas.openxmlformats.org/officeDocument/2006/relationships/hyperlink" Target="https://github.com/monarch-initiative/ingest-artifacts/blob/master/sources/Flybase/4-7-17%20Flybase.jp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and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the extrinsic genotype.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310742"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99019" y="547140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2" name="Rectangle 21"/>
          <p:cNvSpPr/>
          <p:nvPr/>
        </p:nvSpPr>
        <p:spPr>
          <a:xfrm>
            <a:off x="3058884"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45536" y="5493163"/>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8" name="Rectangle 27"/>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analogous to a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a:t>
            </a:r>
            <a:r>
              <a:rPr lang="en-US" dirty="0" smtClean="0">
                <a:latin typeface="Times New Roman" panose="02020603050405020304" pitchFamily="18" charset="0"/>
                <a:cs typeface="Times New Roman" panose="02020603050405020304" pitchFamily="18" charset="0"/>
              </a:rPr>
              <a:t>complete </a:t>
            </a:r>
            <a:r>
              <a:rPr lang="en-US" dirty="0">
                <a:latin typeface="Times New Roman" panose="02020603050405020304" pitchFamily="18" charset="0"/>
                <a:cs typeface="Times New Roman" panose="02020603050405020304" pitchFamily="18" charset="0"/>
              </a:rPr>
              <a:t>and connected model of genetic </a:t>
            </a:r>
            <a:r>
              <a:rPr lang="en-US" dirty="0" smtClean="0">
                <a:latin typeface="Times New Roman" panose="02020603050405020304" pitchFamily="18" charset="0"/>
                <a:cs typeface="Times New Roman" panose="02020603050405020304" pitchFamily="18" charset="0"/>
              </a:rPr>
              <a:t>variation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0"/>
            <a:ext cx="8727744" cy="1143000"/>
          </a:xfrm>
        </p:spPr>
        <p:txBody>
          <a:bodyPr>
            <a:noAutofit/>
          </a:bodyPr>
          <a:lstStyle/>
          <a:p>
            <a:pPr algn="l"/>
            <a:r>
              <a:rPr lang="en-US" sz="3000" dirty="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0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Developing a GENO Data Model to support formal schema for data representation</a:t>
            </a:r>
          </a:p>
        </p:txBody>
      </p:sp>
      <p:sp>
        <p:nvSpPr>
          <p:cNvPr id="23" name="Title 1"/>
          <p:cNvSpPr txBox="1">
            <a:spLocks/>
          </p:cNvSpPr>
          <p:nvPr/>
        </p:nvSpPr>
        <p:spPr>
          <a:xfrm>
            <a:off x="416256" y="0"/>
            <a:ext cx="872774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447800" y="2819400"/>
            <a:ext cx="6477000" cy="923330"/>
          </a:xfrm>
          <a:prstGeom prst="rect">
            <a:avLst/>
          </a:prstGeom>
          <a:noFill/>
        </p:spPr>
        <p:txBody>
          <a:bodyPr wrap="square" rtlCol="0">
            <a:spAutoFit/>
          </a:bodyPr>
          <a:lstStyle/>
          <a:p>
            <a:r>
              <a:rPr lang="en-US" dirty="0" smtClean="0"/>
              <a:t>To Do – add diagram and </a:t>
            </a:r>
            <a:r>
              <a:rPr lang="en-US" dirty="0" smtClean="0">
                <a:hlinkClick r:id="rId3"/>
              </a:rPr>
              <a:t>link</a:t>
            </a:r>
            <a:r>
              <a:rPr lang="en-US" dirty="0" smtClean="0"/>
              <a:t> to  the developing GENO information model and example schemas/profiles.</a:t>
            </a:r>
          </a:p>
          <a:p>
            <a:endParaRPr lang="en-US" dirty="0"/>
          </a:p>
        </p:txBody>
      </p:sp>
    </p:spTree>
    <p:extLst>
      <p:ext uri="{BB962C8B-B14F-4D97-AF65-F5344CB8AC3E}">
        <p14:creationId xmlns:p14="http://schemas.microsoft.com/office/powerpoint/2010/main" val="15354372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447800"/>
            <a:ext cx="8229600" cy="4953000"/>
          </a:xfrm>
        </p:spPr>
        <p:txBody>
          <a:bodyPr>
            <a:normAutofit fontScale="85000" lnSpcReduction="20000"/>
          </a:bodyPr>
          <a:lstStyle/>
          <a:p>
            <a:pPr fontAlgn="base"/>
            <a:r>
              <a:rPr lang="en-US" dirty="0">
                <a:latin typeface="Times New Roman" panose="02020603050405020304" pitchFamily="18" charset="0"/>
                <a:cs typeface="Times New Roman" panose="02020603050405020304" pitchFamily="18" charset="0"/>
              </a:rPr>
              <a:t>Challenges</a:t>
            </a:r>
          </a:p>
          <a:p>
            <a:pPr lvl="1" fontAlgn="base"/>
            <a:r>
              <a:rPr lang="en-US" dirty="0">
                <a:latin typeface="Times New Roman" panose="02020603050405020304" pitchFamily="18" charset="0"/>
                <a:cs typeface="Times New Roman" panose="02020603050405020304" pitchFamily="18" charset="0"/>
              </a:rPr>
              <a:t>Each MOD has a different </a:t>
            </a:r>
            <a:r>
              <a:rPr lang="en-US" b="1"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genotypes and genetic entities</a:t>
            </a:r>
          </a:p>
          <a:p>
            <a:pPr lvl="1" fontAlgn="base"/>
            <a:r>
              <a:rPr lang="en-US" dirty="0">
                <a:latin typeface="Times New Roman" panose="02020603050405020304" pitchFamily="18" charset="0"/>
                <a:cs typeface="Times New Roman" panose="02020603050405020304" pitchFamily="18" charset="0"/>
              </a:rPr>
              <a:t>Each MOD has different </a:t>
            </a:r>
            <a:r>
              <a:rPr lang="en-US" b="1" dirty="0">
                <a:latin typeface="Times New Roman" panose="02020603050405020304" pitchFamily="18" charset="0"/>
                <a:cs typeface="Times New Roman" panose="02020603050405020304" pitchFamily="18" charset="0"/>
              </a:rPr>
              <a:t>curation practices </a:t>
            </a:r>
            <a:r>
              <a:rPr lang="en-US" dirty="0">
                <a:latin typeface="Times New Roman" panose="02020603050405020304" pitchFamily="18" charset="0"/>
                <a:cs typeface="Times New Roman" panose="02020603050405020304" pitchFamily="18" charset="0"/>
              </a:rPr>
              <a:t>for which kind of entity they attach </a:t>
            </a:r>
            <a:r>
              <a:rPr lang="en-US" dirty="0" smtClean="0">
                <a:latin typeface="Times New Roman" panose="02020603050405020304" pitchFamily="18" charset="0"/>
                <a:cs typeface="Times New Roman" panose="02020603050405020304" pitchFamily="18" charset="0"/>
              </a:rPr>
              <a:t>to phenotypes</a:t>
            </a:r>
          </a:p>
          <a:p>
            <a:pPr marL="457200" lvl="1" indent="0" fontAlgn="base">
              <a:buNone/>
            </a:pP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Approach</a:t>
            </a:r>
          </a:p>
          <a:p>
            <a:pPr lvl="1" fontAlgn="base"/>
            <a:r>
              <a:rPr lang="en-US" dirty="0">
                <a:latin typeface="Times New Roman" panose="02020603050405020304" pitchFamily="18" charset="0"/>
                <a:cs typeface="Times New Roman" panose="02020603050405020304" pitchFamily="18" charset="0"/>
              </a:rPr>
              <a:t>Hierarchical ‘partonomy’ model of genotypes</a:t>
            </a:r>
          </a:p>
          <a:p>
            <a:pPr lvl="1" fontAlgn="base"/>
            <a:r>
              <a:rPr lang="en-US" dirty="0">
                <a:latin typeface="Times New Roman" panose="02020603050405020304" pitchFamily="18" charset="0"/>
                <a:cs typeface="Times New Roman" panose="02020603050405020304" pitchFamily="18" charset="0"/>
              </a:rPr>
              <a:t>Analogy with genomic entities</a:t>
            </a:r>
          </a:p>
          <a:p>
            <a:pPr lvl="2" fontAlgn="base"/>
            <a:r>
              <a:rPr lang="en-US" dirty="0">
                <a:latin typeface="Times New Roman" panose="02020603050405020304" pitchFamily="18" charset="0"/>
                <a:cs typeface="Times New Roman" panose="02020603050405020304" pitchFamily="18" charset="0"/>
              </a:rPr>
              <a:t>Gene, transcript, feature</a:t>
            </a:r>
          </a:p>
          <a:p>
            <a:pPr lvl="2" fontAlgn="base"/>
            <a:r>
              <a:rPr lang="en-US" dirty="0">
                <a:latin typeface="Times New Roman" panose="02020603050405020304" pitchFamily="18" charset="0"/>
                <a:cs typeface="Times New Roman" panose="02020603050405020304" pitchFamily="18" charset="0"/>
              </a:rPr>
              <a:t>GFF3, SO</a:t>
            </a:r>
          </a:p>
          <a:p>
            <a:pPr lvl="1" fontAlgn="base"/>
            <a:r>
              <a:rPr lang="en-US" dirty="0">
                <a:latin typeface="Times New Roman" panose="02020603050405020304" pitchFamily="18" charset="0"/>
                <a:cs typeface="Times New Roman" panose="02020603050405020304" pitchFamily="18" charset="0"/>
              </a:rPr>
              <a:t>GENO: Genotype Ontology</a:t>
            </a:r>
          </a:p>
          <a:p>
            <a:pPr lvl="2" fontAlgn="base"/>
            <a:r>
              <a:rPr lang="en-US" u="sng" dirty="0">
                <a:latin typeface="Times New Roman" panose="02020603050405020304" pitchFamily="18" charset="0"/>
                <a:cs typeface="Times New Roman" panose="02020603050405020304" pitchFamily="18" charset="0"/>
                <a:hlinkClick r:id="rId2"/>
              </a:rPr>
              <a:t>https://github.com/monarch-initiative/GENO-ontology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776"/>
                </a:solidFill>
                <a:latin typeface="Times New Roman" panose="02020603050405020304" pitchFamily="18" charset="0"/>
                <a:cs typeface="Times New Roman" panose="02020603050405020304" pitchFamily="18" charset="0"/>
              </a:rPr>
              <a:t>Challenges/Approaches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6" name="Rectangle 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582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a:latin typeface="Times New Roman" panose="02020603050405020304" pitchFamily="18" charset="0"/>
                <a:cs typeface="Times New Roman" panose="02020603050405020304" pitchFamily="18" charset="0"/>
              </a:rPr>
              <a:t>programmatic </a:t>
            </a:r>
            <a:r>
              <a:rPr lang="en-US" sz="2000" dirty="0" smtClean="0">
                <a:latin typeface="Times New Roman" panose="02020603050405020304" pitchFamily="18" charset="0"/>
                <a:cs typeface="Times New Roman" panose="02020603050405020304" pitchFamily="18" charset="0"/>
              </a:rPr>
              <a:t>, cypher, OWL reasoning (property chains, SWRL rules)</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4" y="1295400"/>
            <a:ext cx="6394026"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brushm\AppData\Roaming\PixelMetrics\CaptureWiz\Temp\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6477000"/>
            <a:ext cx="148723" cy="148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5109365"/>
            <a:ext cx="3276600" cy="12866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3022" y="838200"/>
            <a:ext cx="4957378" cy="338554"/>
          </a:xfrm>
          <a:prstGeom prst="rect">
            <a:avLst/>
          </a:prstGeom>
        </p:spPr>
        <p:txBody>
          <a:bodyPr wrap="square">
            <a:spAutoFit/>
          </a:bodyPr>
          <a:lstStyle/>
          <a:p>
            <a:r>
              <a:rPr lang="en-US" sz="1600" dirty="0"/>
              <a:t> </a:t>
            </a:r>
            <a:r>
              <a:rPr lang="en-US" sz="1600" dirty="0">
                <a:hlinkClick r:id="rId6"/>
              </a:rPr>
              <a:t>http://</a:t>
            </a:r>
            <a:r>
              <a:rPr lang="en-US" sz="1600" dirty="0" smtClean="0">
                <a:hlinkClick r:id="rId6"/>
              </a:rPr>
              <a:t>www.informatics.jax.org/accession/MGI:3784385</a:t>
            </a:r>
            <a:r>
              <a:rPr lang="en-US" sz="1600" dirty="0" smtClean="0"/>
              <a:t> </a:t>
            </a:r>
            <a:endParaRPr lang="en-US" sz="1600" dirty="0"/>
          </a:p>
        </p:txBody>
      </p:sp>
      <p:sp>
        <p:nvSpPr>
          <p:cNvPr id="5" name="Rectangle 4"/>
          <p:cNvSpPr/>
          <p:nvPr/>
        </p:nvSpPr>
        <p:spPr>
          <a:xfrm>
            <a:off x="304799" y="6255700"/>
            <a:ext cx="3733801" cy="338554"/>
          </a:xfrm>
          <a:prstGeom prst="rect">
            <a:avLst/>
          </a:prstGeom>
        </p:spPr>
        <p:txBody>
          <a:bodyPr wrap="square">
            <a:spAutoFit/>
          </a:bodyPr>
          <a:lstStyle/>
          <a:p>
            <a:pPr fontAlgn="ctr">
              <a:defRPr/>
            </a:pPr>
            <a:r>
              <a:rPr lang="en-US" sz="1600" dirty="0" smtClean="0">
                <a:solidFill>
                  <a:srgbClr val="C00000"/>
                </a:solidFill>
              </a:rPr>
              <a:t>Larger .jpg </a:t>
            </a:r>
            <a:r>
              <a:rPr lang="en-US" sz="1600" dirty="0">
                <a:solidFill>
                  <a:srgbClr val="C00000"/>
                </a:solidFill>
              </a:rPr>
              <a:t>version of </a:t>
            </a:r>
            <a:r>
              <a:rPr lang="en-US" sz="1600" dirty="0" smtClean="0">
                <a:solidFill>
                  <a:srgbClr val="C00000"/>
                </a:solidFill>
              </a:rPr>
              <a:t>the diagram is </a:t>
            </a:r>
            <a:r>
              <a:rPr lang="en-US" sz="1600" dirty="0" smtClean="0">
                <a:solidFill>
                  <a:srgbClr val="C00000"/>
                </a:solidFill>
                <a:hlinkClick r:id="rId7"/>
              </a:rPr>
              <a:t>here</a:t>
            </a:r>
            <a:r>
              <a:rPr lang="en-US" sz="1600" dirty="0" smtClean="0">
                <a:solidFill>
                  <a:srgbClr val="C00000"/>
                </a:solidFill>
              </a:rPr>
              <a:t>.</a:t>
            </a: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6" name="Picture 2" descr="C:\Users\brushm\AppData\Roaming\PixelMetrics\CaptureWiz\Temp\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5485"/>
            <a:ext cx="8077200" cy="5416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73100" y="6108182"/>
            <a:ext cx="1828800" cy="523220"/>
          </a:xfrm>
          <a:prstGeom prst="rect">
            <a:avLst/>
          </a:prstGeom>
          <a:noFill/>
        </p:spPr>
        <p:txBody>
          <a:bodyPr wrap="square" rtlCol="0">
            <a:spAutoFit/>
          </a:bodyPr>
          <a:lstStyle/>
          <a:p>
            <a:r>
              <a:rPr lang="en-US" sz="1400" dirty="0" smtClean="0">
                <a:solidFill>
                  <a:srgbClr val="C00000"/>
                </a:solidFill>
              </a:rPr>
              <a:t>Larger .jpg version of the  diagram is</a:t>
            </a:r>
            <a:r>
              <a:rPr lang="en-US" sz="1400" dirty="0" smtClean="0"/>
              <a:t> </a:t>
            </a:r>
            <a:r>
              <a:rPr lang="en-US" sz="1400" dirty="0" smtClean="0">
                <a:hlinkClick r:id="rId5"/>
              </a:rPr>
              <a:t>here</a:t>
            </a:r>
            <a:r>
              <a:rPr lang="en-US" sz="1400" dirty="0" smtClean="0"/>
              <a:t>.</a:t>
            </a:r>
            <a:endParaRPr lang="en-US" sz="1400" dirty="0"/>
          </a:p>
        </p:txBody>
      </p:sp>
    </p:spTree>
    <p:extLst>
      <p:ext uri="{BB962C8B-B14F-4D97-AF65-F5344CB8AC3E}">
        <p14:creationId xmlns:p14="http://schemas.microsoft.com/office/powerpoint/2010/main" val="3247989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1394904"/>
            <a:ext cx="8586177" cy="5234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94446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
        <p:nvSpPr>
          <p:cNvPr id="7" name="Rectangle 6"/>
          <p:cNvSpPr/>
          <p:nvPr/>
        </p:nvSpPr>
        <p:spPr>
          <a:xfrm>
            <a:off x="882856" y="849868"/>
            <a:ext cx="7575344" cy="338554"/>
          </a:xfrm>
          <a:prstGeom prst="rect">
            <a:avLst/>
          </a:prstGeom>
        </p:spPr>
        <p:txBody>
          <a:bodyPr wrap="none">
            <a:spAutoFit/>
          </a:bodyPr>
          <a:lstStyle/>
          <a:p>
            <a:r>
              <a:rPr lang="en-US" sz="1600" dirty="0" smtClean="0"/>
              <a:t>Links to source </a:t>
            </a:r>
            <a:r>
              <a:rPr lang="en-US" sz="1600" dirty="0"/>
              <a:t>records </a:t>
            </a:r>
            <a:r>
              <a:rPr lang="en-US" sz="1600" dirty="0" smtClean="0"/>
              <a:t>for this example are provided </a:t>
            </a:r>
            <a:r>
              <a:rPr lang="en-US" sz="1600" dirty="0"/>
              <a:t>in the doc at </a:t>
            </a:r>
            <a:r>
              <a:rPr lang="en-US" sz="1600" dirty="0">
                <a:hlinkClick r:id="rId5"/>
              </a:rPr>
              <a:t>http://</a:t>
            </a:r>
            <a:r>
              <a:rPr lang="en-US" sz="1600" dirty="0" smtClean="0">
                <a:hlinkClick r:id="rId5"/>
              </a:rPr>
              <a:t>bit.ly/2D9b0nt</a:t>
            </a:r>
            <a:r>
              <a:rPr lang="en-US" sz="1600" dirty="0" smtClean="0"/>
              <a:t>  </a:t>
            </a:r>
            <a:endParaRPr lang="en-US" sz="1600" dirty="0"/>
          </a:p>
        </p:txBody>
      </p:sp>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genomic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t>
            </a:r>
            <a:r>
              <a:rPr lang="en-US" sz="2000" b="1" dirty="0"/>
              <a:t>A</a:t>
            </a:r>
            <a:r>
              <a:rPr lang="en-US" sz="2000" b="1" dirty="0" smtClean="0"/>
              <a:t>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t>
            </a:r>
            <a:r>
              <a:rPr lang="en-US" sz="2000" b="1" dirty="0"/>
              <a:t>A</a:t>
            </a:r>
            <a:r>
              <a:rPr lang="en-US" sz="2000" b="1" dirty="0" smtClean="0"/>
              <a:t>llele: </a:t>
            </a:r>
            <a:r>
              <a:rPr lang="en-US" sz="2000" dirty="0" smtClean="0"/>
              <a:t>An allele of a 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5573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Extra/Outdated Slides</a:t>
            </a:r>
            <a:endParaRPr lang="en-US" dirty="0"/>
          </a:p>
        </p:txBody>
      </p:sp>
    </p:spTree>
    <p:extLst>
      <p:ext uri="{BB962C8B-B14F-4D97-AF65-F5344CB8AC3E}">
        <p14:creationId xmlns:p14="http://schemas.microsoft.com/office/powerpoint/2010/main" val="4280595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75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AutoShape 2" descr="Screen Shot 2016-06-01 at 9.19.37 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creen Shot 2016-06-01 at 9.19.37 AM.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Screen Shot 2016-06-01 at 9.19.37 AM.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Users\brushm\AppData\Roaming\PixelMetrics\CaptureWiz\Tem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133600"/>
            <a:ext cx="7905102"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001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brushm\AppData\Roaming\PixelMetrics\CaptureWiz\Tem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76016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899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Challenges/Approaches</a:t>
            </a:r>
            <a:endParaRPr lang="en-US" dirty="0"/>
          </a:p>
        </p:txBody>
      </p:sp>
      <p:sp>
        <p:nvSpPr>
          <p:cNvPr id="4" name="Content Placeholder 3"/>
          <p:cNvSpPr>
            <a:spLocks noGrp="1"/>
          </p:cNvSpPr>
          <p:nvPr>
            <p:ph idx="1"/>
          </p:nvPr>
        </p:nvSpPr>
        <p:spPr/>
        <p:txBody>
          <a:bodyPr>
            <a:normAutofit fontScale="85000" lnSpcReduction="20000"/>
          </a:bodyPr>
          <a:lstStyle/>
          <a:p>
            <a:pPr fontAlgn="base"/>
            <a:r>
              <a:rPr lang="en-US" dirty="0"/>
              <a:t>Challenges</a:t>
            </a:r>
          </a:p>
          <a:p>
            <a:pPr lvl="1" fontAlgn="base"/>
            <a:r>
              <a:rPr lang="en-US" dirty="0"/>
              <a:t>Each MOD has a different </a:t>
            </a:r>
            <a:r>
              <a:rPr lang="en-US" b="1" dirty="0" err="1"/>
              <a:t>datamodel</a:t>
            </a:r>
            <a:r>
              <a:rPr lang="en-US" dirty="0"/>
              <a:t> for genotypes and genetic entities</a:t>
            </a:r>
          </a:p>
          <a:p>
            <a:pPr lvl="1" fontAlgn="base"/>
            <a:r>
              <a:rPr lang="en-US" dirty="0"/>
              <a:t>Each MOD has different </a:t>
            </a:r>
            <a:r>
              <a:rPr lang="en-US" b="1" dirty="0"/>
              <a:t>curation practices </a:t>
            </a:r>
            <a:r>
              <a:rPr lang="en-US" dirty="0"/>
              <a:t>for which kind of entity they attach phenotypes to</a:t>
            </a:r>
          </a:p>
          <a:p>
            <a:pPr fontAlgn="base"/>
            <a:r>
              <a:rPr lang="en-US" dirty="0"/>
              <a:t>Approach</a:t>
            </a:r>
          </a:p>
          <a:p>
            <a:pPr lvl="1" fontAlgn="base"/>
            <a:r>
              <a:rPr lang="en-US" dirty="0"/>
              <a:t>Hierarchical ‘partonomy’ model of genotypes</a:t>
            </a:r>
          </a:p>
          <a:p>
            <a:pPr lvl="1" fontAlgn="base"/>
            <a:r>
              <a:rPr lang="en-US" dirty="0"/>
              <a:t>Analogy with genomic entities</a:t>
            </a:r>
          </a:p>
          <a:p>
            <a:pPr lvl="2" fontAlgn="base"/>
            <a:r>
              <a:rPr lang="en-US" dirty="0"/>
              <a:t>Gene, transcript, feature</a:t>
            </a:r>
          </a:p>
          <a:p>
            <a:pPr lvl="2" fontAlgn="base"/>
            <a:r>
              <a:rPr lang="en-US" dirty="0"/>
              <a:t>GFF3, SO</a:t>
            </a:r>
          </a:p>
          <a:p>
            <a:pPr lvl="1" fontAlgn="base"/>
            <a:r>
              <a:rPr lang="en-US" dirty="0"/>
              <a:t>GENO: Genotype Ontology</a:t>
            </a:r>
          </a:p>
          <a:p>
            <a:pPr lvl="2" fontAlgn="base"/>
            <a:r>
              <a:rPr lang="en-US" u="sng" dirty="0">
                <a:hlinkClick r:id="rId2"/>
              </a:rPr>
              <a:t>https://github.com/monarch-initiative/GENO-ontology</a:t>
            </a:r>
            <a:r>
              <a:rPr lang="en-US" dirty="0"/>
              <a:t>  </a:t>
            </a:r>
          </a:p>
          <a:p>
            <a:endParaRPr lang="en-US" dirty="0"/>
          </a:p>
        </p:txBody>
      </p:sp>
    </p:spTree>
    <p:extLst>
      <p:ext uri="{BB962C8B-B14F-4D97-AF65-F5344CB8AC3E}">
        <p14:creationId xmlns:p14="http://schemas.microsoft.com/office/powerpoint/2010/main" val="654018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88360"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894580" y="4521200"/>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Tree>
    <p:extLst>
      <p:ext uri="{BB962C8B-B14F-4D97-AF65-F5344CB8AC3E}">
        <p14:creationId xmlns:p14="http://schemas.microsoft.com/office/powerpoint/2010/main" val="16565990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4100" name="Picture 4" descr="C:\Users\brushm\AppData\Roaming\PixelMetrics\CaptureWiz\Temp\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75" y="1231325"/>
            <a:ext cx="7989896" cy="540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989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524000" y="2446232"/>
            <a:ext cx="1172116"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547801" y="244296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background genotype</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4075126" y="5257800"/>
            <a:ext cx="925253" cy="317395"/>
          </a:xfrm>
          <a:prstGeom prst="rect">
            <a:avLst/>
          </a:prstGeom>
          <a:noFill/>
        </p:spPr>
        <p:txBody>
          <a:bodyPr wrap="none" rtlCol="0">
            <a:spAutoFit/>
          </a:bodyPr>
          <a:lstStyle/>
          <a:p>
            <a:pPr algn="ctr">
              <a:lnSpc>
                <a:spcPts val="1700"/>
              </a:lnSpc>
            </a:pPr>
            <a:r>
              <a:rPr lang="en-US" sz="1600" b="1" dirty="0" smtClean="0">
                <a:solidFill>
                  <a:srgbClr val="002774"/>
                </a:solidFill>
                <a:latin typeface="Courier" pitchFamily="49" charset="0"/>
              </a:rPr>
              <a:t>allele</a:t>
            </a: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265774" y="6365544"/>
            <a:ext cx="873989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using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1052830" y="3941134"/>
            <a:ext cx="5711964" cy="63832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052830" y="2220238"/>
            <a:ext cx="5711964" cy="8758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052828" y="990600"/>
            <a:ext cx="5711965" cy="419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143000"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263581" y="163086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776046"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286000"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057400"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143000" y="185940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82048" y="185940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52600" y="185940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20248" y="185940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43000" y="199617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2048" y="199617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52600" y="199617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120248" y="199617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143000" y="149860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263581" y="149860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590800" y="149860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776046"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286000"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057400"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8971" y="153257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3" name="Rounded Rectangle 22"/>
          <p:cNvSpPr/>
          <p:nvPr/>
        </p:nvSpPr>
        <p:spPr>
          <a:xfrm>
            <a:off x="2640775" y="1860620"/>
            <a:ext cx="301781"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70860" y="13982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 name="Rounded Rectangle 24"/>
          <p:cNvSpPr/>
          <p:nvPr/>
        </p:nvSpPr>
        <p:spPr>
          <a:xfrm>
            <a:off x="2637756" y="1997553"/>
            <a:ext cx="301781"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24693" y="19050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37" name="Rounded Rectangle 36"/>
          <p:cNvSpPr/>
          <p:nvPr/>
        </p:nvSpPr>
        <p:spPr>
          <a:xfrm>
            <a:off x="1570957" y="274726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1570957" y="261500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76347" y="264897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0" name="Rounded Rectangle 39"/>
          <p:cNvSpPr/>
          <p:nvPr/>
        </p:nvSpPr>
        <p:spPr>
          <a:xfrm>
            <a:off x="2488376" y="2626291"/>
            <a:ext cx="301781" cy="838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78236" y="25146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2" name="Rounded Rectangle 41"/>
          <p:cNvSpPr/>
          <p:nvPr/>
        </p:nvSpPr>
        <p:spPr>
          <a:xfrm>
            <a:off x="2485357" y="2763224"/>
            <a:ext cx="301781" cy="838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472294" y="2660631"/>
            <a:ext cx="269626" cy="3046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4" name="Rounded Rectangle 43"/>
          <p:cNvSpPr/>
          <p:nvPr/>
        </p:nvSpPr>
        <p:spPr>
          <a:xfrm>
            <a:off x="1998914" y="361594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1998914" y="348368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204304" y="35176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7" name="TextBox 46"/>
          <p:cNvSpPr txBox="1"/>
          <p:nvPr/>
        </p:nvSpPr>
        <p:spPr>
          <a:xfrm>
            <a:off x="2206193" y="33832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9" name="Rounded Rectangle 48"/>
          <p:cNvSpPr/>
          <p:nvPr/>
        </p:nvSpPr>
        <p:spPr>
          <a:xfrm>
            <a:off x="2008452" y="4242935"/>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215731" y="414253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52" name="TextBox 51"/>
          <p:cNvSpPr txBox="1"/>
          <p:nvPr/>
        </p:nvSpPr>
        <p:spPr>
          <a:xfrm>
            <a:off x="2133600" y="475997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53" name="Rounded Rectangle 52"/>
          <p:cNvSpPr/>
          <p:nvPr/>
        </p:nvSpPr>
        <p:spPr>
          <a:xfrm>
            <a:off x="3669237" y="1590601"/>
            <a:ext cx="914400" cy="345005"/>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genotype</a:t>
            </a:r>
            <a:endParaRPr lang="en-US" sz="1200" dirty="0">
              <a:solidFill>
                <a:schemeClr val="tx1"/>
              </a:solidFill>
            </a:endParaRPr>
          </a:p>
        </p:txBody>
      </p:sp>
      <p:sp>
        <p:nvSpPr>
          <p:cNvPr id="55" name="Rounded Rectangle 54"/>
          <p:cNvSpPr/>
          <p:nvPr/>
        </p:nvSpPr>
        <p:spPr>
          <a:xfrm>
            <a:off x="3447620" y="2505841"/>
            <a:ext cx="1375137" cy="430239"/>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genomic variation complement</a:t>
            </a:r>
            <a:endParaRPr lang="en-US" sz="1200" dirty="0">
              <a:solidFill>
                <a:schemeClr val="tx1"/>
              </a:solidFill>
            </a:endParaRPr>
          </a:p>
        </p:txBody>
      </p:sp>
      <p:cxnSp>
        <p:nvCxnSpPr>
          <p:cNvPr id="58" name="Straight Arrow Connector 57"/>
          <p:cNvCxnSpPr>
            <a:stCxn id="53" idx="2"/>
            <a:endCxn id="55" idx="0"/>
          </p:cNvCxnSpPr>
          <p:nvPr/>
        </p:nvCxnSpPr>
        <p:spPr>
          <a:xfrm>
            <a:off x="4126437" y="1935606"/>
            <a:ext cx="8752" cy="5702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075277" y="2081441"/>
            <a:ext cx="635110" cy="253916"/>
          </a:xfrm>
          <a:prstGeom prst="rect">
            <a:avLst/>
          </a:prstGeom>
          <a:noFill/>
        </p:spPr>
        <p:txBody>
          <a:bodyPr wrap="none" rtlCol="0">
            <a:spAutoFit/>
          </a:bodyPr>
          <a:lstStyle/>
          <a:p>
            <a:r>
              <a:rPr lang="en-US" sz="1050" i="1" dirty="0" smtClean="0"/>
              <a:t>has part</a:t>
            </a:r>
            <a:endParaRPr lang="en-US" sz="1050" i="1" dirty="0"/>
          </a:p>
        </p:txBody>
      </p:sp>
      <p:sp>
        <p:nvSpPr>
          <p:cNvPr id="60" name="Rounded Rectangle 59"/>
          <p:cNvSpPr/>
          <p:nvPr/>
        </p:nvSpPr>
        <p:spPr>
          <a:xfrm>
            <a:off x="3442934" y="3276600"/>
            <a:ext cx="1377427" cy="490047"/>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variant single   locus complement</a:t>
            </a:r>
            <a:endParaRPr lang="en-US" sz="1200" dirty="0">
              <a:solidFill>
                <a:schemeClr val="tx1"/>
              </a:solidFill>
            </a:endParaRPr>
          </a:p>
        </p:txBody>
      </p:sp>
      <p:cxnSp>
        <p:nvCxnSpPr>
          <p:cNvPr id="61" name="Straight Arrow Connector 60"/>
          <p:cNvCxnSpPr>
            <a:stCxn id="55" idx="2"/>
            <a:endCxn id="60" idx="0"/>
          </p:cNvCxnSpPr>
          <p:nvPr/>
        </p:nvCxnSpPr>
        <p:spPr>
          <a:xfrm flipH="1">
            <a:off x="4131648" y="2936080"/>
            <a:ext cx="3541" cy="340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82482" y="2967879"/>
            <a:ext cx="635110" cy="253916"/>
          </a:xfrm>
          <a:prstGeom prst="rect">
            <a:avLst/>
          </a:prstGeom>
          <a:noFill/>
        </p:spPr>
        <p:txBody>
          <a:bodyPr wrap="none" rtlCol="0">
            <a:spAutoFit/>
          </a:bodyPr>
          <a:lstStyle/>
          <a:p>
            <a:r>
              <a:rPr lang="en-US" sz="1050" i="1" dirty="0" smtClean="0"/>
              <a:t>has part</a:t>
            </a:r>
            <a:endParaRPr lang="en-US" sz="1050" i="1" dirty="0"/>
          </a:p>
        </p:txBody>
      </p:sp>
      <p:sp>
        <p:nvSpPr>
          <p:cNvPr id="84" name="Rounded Rectangle 83"/>
          <p:cNvSpPr/>
          <p:nvPr/>
        </p:nvSpPr>
        <p:spPr>
          <a:xfrm>
            <a:off x="3644368" y="4114800"/>
            <a:ext cx="964138" cy="275181"/>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gene allele</a:t>
            </a:r>
            <a:endParaRPr lang="en-US" sz="1200" dirty="0">
              <a:solidFill>
                <a:schemeClr val="tx1"/>
              </a:solidFill>
            </a:endParaRPr>
          </a:p>
        </p:txBody>
      </p:sp>
      <p:cxnSp>
        <p:nvCxnSpPr>
          <p:cNvPr id="85" name="Straight Arrow Connector 84"/>
          <p:cNvCxnSpPr>
            <a:stCxn id="60" idx="2"/>
            <a:endCxn id="84" idx="0"/>
          </p:cNvCxnSpPr>
          <p:nvPr/>
        </p:nvCxnSpPr>
        <p:spPr>
          <a:xfrm flipH="1">
            <a:off x="4126437" y="3766647"/>
            <a:ext cx="5211" cy="348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087563" y="3810000"/>
            <a:ext cx="635110" cy="253916"/>
          </a:xfrm>
          <a:prstGeom prst="rect">
            <a:avLst/>
          </a:prstGeom>
          <a:noFill/>
        </p:spPr>
        <p:txBody>
          <a:bodyPr wrap="none" rtlCol="0">
            <a:spAutoFit/>
          </a:bodyPr>
          <a:lstStyle/>
          <a:p>
            <a:r>
              <a:rPr lang="en-US" sz="1050" i="1" dirty="0" smtClean="0"/>
              <a:t>has part</a:t>
            </a:r>
            <a:endParaRPr lang="en-US" sz="1050" i="1" dirty="0"/>
          </a:p>
        </p:txBody>
      </p:sp>
      <p:sp>
        <p:nvSpPr>
          <p:cNvPr id="95" name="Rounded Rectangle 94"/>
          <p:cNvSpPr/>
          <p:nvPr/>
        </p:nvSpPr>
        <p:spPr>
          <a:xfrm>
            <a:off x="3669237" y="4739208"/>
            <a:ext cx="964138" cy="366191"/>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sequence alteration</a:t>
            </a:r>
            <a:endParaRPr lang="en-US" sz="1200" dirty="0">
              <a:solidFill>
                <a:schemeClr val="tx1"/>
              </a:solidFill>
            </a:endParaRPr>
          </a:p>
        </p:txBody>
      </p:sp>
      <p:cxnSp>
        <p:nvCxnSpPr>
          <p:cNvPr id="96" name="Straight Arrow Connector 95"/>
          <p:cNvCxnSpPr>
            <a:endCxn id="95" idx="0"/>
          </p:cNvCxnSpPr>
          <p:nvPr/>
        </p:nvCxnSpPr>
        <p:spPr>
          <a:xfrm>
            <a:off x="4151306" y="4391056"/>
            <a:ext cx="0" cy="3481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112432" y="4434409"/>
            <a:ext cx="635110" cy="253916"/>
          </a:xfrm>
          <a:prstGeom prst="rect">
            <a:avLst/>
          </a:prstGeom>
          <a:noFill/>
        </p:spPr>
        <p:txBody>
          <a:bodyPr wrap="none" rtlCol="0">
            <a:spAutoFit/>
          </a:bodyPr>
          <a:lstStyle/>
          <a:p>
            <a:r>
              <a:rPr lang="en-US" sz="1050" i="1" dirty="0" smtClean="0"/>
              <a:t>has part</a:t>
            </a:r>
            <a:endParaRPr lang="en-US" sz="1050" i="1" dirty="0"/>
          </a:p>
        </p:txBody>
      </p:sp>
      <p:sp>
        <p:nvSpPr>
          <p:cNvPr id="103" name="Rectangle 102"/>
          <p:cNvSpPr/>
          <p:nvPr/>
        </p:nvSpPr>
        <p:spPr>
          <a:xfrm>
            <a:off x="4848794" y="1612945"/>
            <a:ext cx="1942036" cy="461665"/>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r>
              <a:rPr lang="en-US" sz="1200" dirty="0" smtClean="0">
                <a:latin typeface="Courier New" panose="02070309020205020404" pitchFamily="49" charset="0"/>
                <a:cs typeface="Courier New" panose="02070309020205020404" pitchFamily="49" charset="0"/>
              </a:rPr>
              <a:t>;</a:t>
            </a:r>
          </a:p>
          <a:p>
            <a:pPr algn="ctr"/>
            <a:r>
              <a:rPr lang="en-US" sz="1200" dirty="0" smtClean="0">
                <a:latin typeface="Courier New" panose="02070309020205020404" pitchFamily="49" charset="0"/>
                <a:cs typeface="Courier New" panose="02070309020205020404" pitchFamily="49" charset="0"/>
              </a:rPr>
              <a:t>fgf3</a:t>
            </a:r>
            <a:r>
              <a:rPr lang="en-US" sz="1200" baseline="30000" dirty="0" smtClean="0">
                <a:latin typeface="Courier New" panose="02070309020205020404" pitchFamily="49" charset="0"/>
                <a:cs typeface="Courier New" panose="02070309020205020404" pitchFamily="49" charset="0"/>
              </a:rPr>
              <a:t>t24149/+</a:t>
            </a:r>
            <a:r>
              <a:rPr lang="en-US" sz="1200" dirty="0" smtClean="0">
                <a:latin typeface="Courier New" panose="02070309020205020404" pitchFamily="49" charset="0"/>
                <a:cs typeface="Courier New" panose="02070309020205020404" pitchFamily="49" charset="0"/>
              </a:rPr>
              <a:t>(</a:t>
            </a:r>
            <a:r>
              <a:rPr lang="en-US" sz="1200" dirty="0" smtClean="0">
                <a:latin typeface="Courier New" panose="02070309020205020404" pitchFamily="49" charset="0"/>
                <a:cs typeface="Courier New" panose="02070309020205020404" pitchFamily="49" charset="0"/>
              </a:rPr>
              <a:t>AB)</a:t>
            </a:r>
            <a:endParaRPr lang="en-US" sz="1200" dirty="0">
              <a:latin typeface="Courier New" panose="02070309020205020404" pitchFamily="49" charset="0"/>
              <a:cs typeface="Courier New" panose="02070309020205020404" pitchFamily="49" charset="0"/>
            </a:endParaRPr>
          </a:p>
        </p:txBody>
      </p:sp>
      <p:sp>
        <p:nvSpPr>
          <p:cNvPr id="104" name="Rectangle 103"/>
          <p:cNvSpPr/>
          <p:nvPr/>
        </p:nvSpPr>
        <p:spPr>
          <a:xfrm>
            <a:off x="4888698" y="2454392"/>
            <a:ext cx="1942036" cy="461665"/>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r>
              <a:rPr lang="en-US" sz="1200" dirty="0" smtClean="0">
                <a:latin typeface="Courier New" panose="02070309020205020404" pitchFamily="49" charset="0"/>
                <a:cs typeface="Courier New" panose="02070309020205020404" pitchFamily="49" charset="0"/>
              </a:rPr>
              <a:t>;</a:t>
            </a:r>
          </a:p>
          <a:p>
            <a:pPr algn="ctr"/>
            <a:r>
              <a:rPr lang="en-US" sz="1200" dirty="0" smtClean="0">
                <a:latin typeface="Courier New" panose="02070309020205020404" pitchFamily="49" charset="0"/>
                <a:cs typeface="Courier New" panose="02070309020205020404" pitchFamily="49" charset="0"/>
              </a:rPr>
              <a:t>fgf3</a:t>
            </a:r>
            <a:r>
              <a:rPr lang="en-US" sz="1200" baseline="30000" dirty="0" smtClean="0">
                <a:latin typeface="Courier New" panose="02070309020205020404" pitchFamily="49" charset="0"/>
                <a:cs typeface="Courier New" panose="02070309020205020404" pitchFamily="49" charset="0"/>
              </a:rPr>
              <a:t>t24149/+</a:t>
            </a:r>
            <a:endParaRPr lang="en-US" sz="1200" dirty="0">
              <a:latin typeface="Courier New" panose="02070309020205020404" pitchFamily="49" charset="0"/>
              <a:cs typeface="Courier New" panose="02070309020205020404" pitchFamily="49" charset="0"/>
            </a:endParaRPr>
          </a:p>
        </p:txBody>
      </p:sp>
      <p:sp>
        <p:nvSpPr>
          <p:cNvPr id="105" name="Rectangle 104"/>
          <p:cNvSpPr/>
          <p:nvPr/>
        </p:nvSpPr>
        <p:spPr>
          <a:xfrm>
            <a:off x="4822757" y="3405581"/>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endParaRPr lang="en-US" sz="1200" dirty="0" smtClean="0">
              <a:latin typeface="Courier New" panose="02070309020205020404" pitchFamily="49" charset="0"/>
              <a:cs typeface="Courier New" panose="02070309020205020404" pitchFamily="49" charset="0"/>
            </a:endParaRPr>
          </a:p>
        </p:txBody>
      </p:sp>
      <p:sp>
        <p:nvSpPr>
          <p:cNvPr id="106" name="Rectangle 105"/>
          <p:cNvSpPr/>
          <p:nvPr/>
        </p:nvSpPr>
        <p:spPr>
          <a:xfrm>
            <a:off x="4849174" y="4063916"/>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a:t>
            </a:r>
            <a:endParaRPr lang="en-US" sz="1200" dirty="0" smtClean="0">
              <a:latin typeface="Courier New" panose="02070309020205020404" pitchFamily="49" charset="0"/>
              <a:cs typeface="Courier New" panose="02070309020205020404" pitchFamily="49" charset="0"/>
            </a:endParaRPr>
          </a:p>
        </p:txBody>
      </p:sp>
      <p:sp>
        <p:nvSpPr>
          <p:cNvPr id="107" name="Rectangle 106"/>
          <p:cNvSpPr/>
          <p:nvPr/>
        </p:nvSpPr>
        <p:spPr>
          <a:xfrm>
            <a:off x="4835601" y="4748329"/>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ti282a</a:t>
            </a:r>
          </a:p>
        </p:txBody>
      </p:sp>
      <p:sp>
        <p:nvSpPr>
          <p:cNvPr id="108" name="TextBox 107"/>
          <p:cNvSpPr txBox="1"/>
          <p:nvPr/>
        </p:nvSpPr>
        <p:spPr>
          <a:xfrm>
            <a:off x="1297841" y="1036523"/>
            <a:ext cx="1778051" cy="338554"/>
          </a:xfrm>
          <a:prstGeom prst="rect">
            <a:avLst/>
          </a:prstGeom>
          <a:noFill/>
          <a:ln>
            <a:noFill/>
          </a:ln>
        </p:spPr>
        <p:txBody>
          <a:bodyPr wrap="none" rtlCol="0">
            <a:spAutoFit/>
          </a:bodyPr>
          <a:lstStyle/>
          <a:p>
            <a:r>
              <a:rPr lang="en-US" sz="1600" dirty="0" smtClean="0"/>
              <a:t>Genomic Depiction</a:t>
            </a:r>
            <a:endParaRPr lang="en-US" sz="1600" dirty="0"/>
          </a:p>
        </p:txBody>
      </p:sp>
      <p:sp>
        <p:nvSpPr>
          <p:cNvPr id="109" name="TextBox 108"/>
          <p:cNvSpPr txBox="1"/>
          <p:nvPr/>
        </p:nvSpPr>
        <p:spPr>
          <a:xfrm>
            <a:off x="3377623" y="1038385"/>
            <a:ext cx="1561068" cy="338554"/>
          </a:xfrm>
          <a:prstGeom prst="rect">
            <a:avLst/>
          </a:prstGeom>
          <a:noFill/>
          <a:ln>
            <a:noFill/>
          </a:ln>
        </p:spPr>
        <p:txBody>
          <a:bodyPr wrap="none" rtlCol="0">
            <a:spAutoFit/>
          </a:bodyPr>
          <a:lstStyle/>
          <a:p>
            <a:r>
              <a:rPr lang="en-US" sz="1600" dirty="0" smtClean="0"/>
              <a:t>Class Partonomy</a:t>
            </a:r>
            <a:endParaRPr lang="en-US" sz="1600" dirty="0"/>
          </a:p>
        </p:txBody>
      </p:sp>
      <p:sp>
        <p:nvSpPr>
          <p:cNvPr id="110" name="TextBox 109"/>
          <p:cNvSpPr txBox="1"/>
          <p:nvPr/>
        </p:nvSpPr>
        <p:spPr>
          <a:xfrm>
            <a:off x="5039714" y="1028596"/>
            <a:ext cx="1711815" cy="338554"/>
          </a:xfrm>
          <a:prstGeom prst="rect">
            <a:avLst/>
          </a:prstGeom>
          <a:noFill/>
          <a:ln>
            <a:noFill/>
          </a:ln>
        </p:spPr>
        <p:txBody>
          <a:bodyPr wrap="none" rtlCol="0">
            <a:spAutoFit/>
          </a:bodyPr>
          <a:lstStyle/>
          <a:p>
            <a:r>
              <a:rPr lang="en-US" sz="1600" dirty="0" smtClean="0"/>
              <a:t>Instance Examples</a:t>
            </a:r>
            <a:endParaRPr lang="en-US" sz="1600" dirty="0"/>
          </a:p>
        </p:txBody>
      </p:sp>
      <p:cxnSp>
        <p:nvCxnSpPr>
          <p:cNvPr id="112" name="Straight Connector 111"/>
          <p:cNvCxnSpPr/>
          <p:nvPr/>
        </p:nvCxnSpPr>
        <p:spPr>
          <a:xfrm flipH="1">
            <a:off x="5010066" y="990600"/>
            <a:ext cx="19134" cy="419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68067" y="1398200"/>
            <a:ext cx="5698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3257466" y="990600"/>
            <a:ext cx="19134" cy="419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22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1052830" y="3889557"/>
            <a:ext cx="5711964" cy="6899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052830" y="2264774"/>
            <a:ext cx="5711964" cy="7918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1052828" y="990600"/>
            <a:ext cx="5711965" cy="419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1143000"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263581" y="163086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590800"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776046"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286000"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057400"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143000" y="185940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282048" y="185940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752600" y="185940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120248" y="185940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143000" y="199617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2048" y="199617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1752600" y="199617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2120248" y="199617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143000" y="149860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263581" y="149860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590800" y="149860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1776046"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2286000"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2057400" y="149860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468971" y="153257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3" name="Rounded Rectangle 22"/>
          <p:cNvSpPr/>
          <p:nvPr/>
        </p:nvSpPr>
        <p:spPr>
          <a:xfrm>
            <a:off x="2640775" y="1860620"/>
            <a:ext cx="301781"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470860" y="13982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 name="Rounded Rectangle 24"/>
          <p:cNvSpPr/>
          <p:nvPr/>
        </p:nvSpPr>
        <p:spPr>
          <a:xfrm>
            <a:off x="2637756" y="1997553"/>
            <a:ext cx="301781"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624693" y="19050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37" name="Rounded Rectangle 36"/>
          <p:cNvSpPr/>
          <p:nvPr/>
        </p:nvSpPr>
        <p:spPr>
          <a:xfrm>
            <a:off x="1570957" y="274726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1570957" y="261500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776347" y="264897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0" name="Rounded Rectangle 39"/>
          <p:cNvSpPr/>
          <p:nvPr/>
        </p:nvSpPr>
        <p:spPr>
          <a:xfrm>
            <a:off x="2488376" y="2626291"/>
            <a:ext cx="301781" cy="838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1778236" y="251460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2" name="Rounded Rectangle 41"/>
          <p:cNvSpPr/>
          <p:nvPr/>
        </p:nvSpPr>
        <p:spPr>
          <a:xfrm>
            <a:off x="2485357" y="2763224"/>
            <a:ext cx="301781" cy="838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2472294" y="2660631"/>
            <a:ext cx="269626" cy="3046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4" name="Rounded Rectangle 43"/>
          <p:cNvSpPr/>
          <p:nvPr/>
        </p:nvSpPr>
        <p:spPr>
          <a:xfrm>
            <a:off x="1998914" y="3615944"/>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1998914" y="3483680"/>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2204304" y="35176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7" name="TextBox 46"/>
          <p:cNvSpPr txBox="1"/>
          <p:nvPr/>
        </p:nvSpPr>
        <p:spPr>
          <a:xfrm>
            <a:off x="2206193" y="33832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49" name="Rounded Rectangle 48"/>
          <p:cNvSpPr/>
          <p:nvPr/>
        </p:nvSpPr>
        <p:spPr>
          <a:xfrm>
            <a:off x="2008452" y="4242935"/>
            <a:ext cx="457200" cy="7620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215731" y="414253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52" name="TextBox 51"/>
          <p:cNvSpPr txBox="1"/>
          <p:nvPr/>
        </p:nvSpPr>
        <p:spPr>
          <a:xfrm>
            <a:off x="2133600" y="475997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53" name="Rounded Rectangle 52"/>
          <p:cNvSpPr/>
          <p:nvPr/>
        </p:nvSpPr>
        <p:spPr>
          <a:xfrm>
            <a:off x="3669237" y="1590601"/>
            <a:ext cx="914400" cy="345005"/>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genotype</a:t>
            </a:r>
            <a:endParaRPr lang="en-US" sz="1200" dirty="0">
              <a:solidFill>
                <a:schemeClr val="tx1"/>
              </a:solidFill>
            </a:endParaRPr>
          </a:p>
        </p:txBody>
      </p:sp>
      <p:sp>
        <p:nvSpPr>
          <p:cNvPr id="55" name="Rounded Rectangle 54"/>
          <p:cNvSpPr/>
          <p:nvPr/>
        </p:nvSpPr>
        <p:spPr>
          <a:xfrm>
            <a:off x="3365981" y="2505841"/>
            <a:ext cx="1520913" cy="430239"/>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genomic variation complement</a:t>
            </a:r>
            <a:endParaRPr lang="en-US" sz="1200" dirty="0">
              <a:solidFill>
                <a:schemeClr val="tx1"/>
              </a:solidFill>
            </a:endParaRPr>
          </a:p>
        </p:txBody>
      </p:sp>
      <p:cxnSp>
        <p:nvCxnSpPr>
          <p:cNvPr id="58" name="Straight Arrow Connector 57"/>
          <p:cNvCxnSpPr>
            <a:stCxn id="53" idx="2"/>
            <a:endCxn id="55" idx="0"/>
          </p:cNvCxnSpPr>
          <p:nvPr/>
        </p:nvCxnSpPr>
        <p:spPr>
          <a:xfrm>
            <a:off x="4126437" y="1935606"/>
            <a:ext cx="1" cy="5702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4082483" y="2028386"/>
            <a:ext cx="635110" cy="253916"/>
          </a:xfrm>
          <a:prstGeom prst="rect">
            <a:avLst/>
          </a:prstGeom>
          <a:noFill/>
        </p:spPr>
        <p:txBody>
          <a:bodyPr wrap="none" rtlCol="0">
            <a:spAutoFit/>
          </a:bodyPr>
          <a:lstStyle/>
          <a:p>
            <a:r>
              <a:rPr lang="en-US" sz="1050" i="1" dirty="0" smtClean="0"/>
              <a:t>has part</a:t>
            </a:r>
            <a:endParaRPr lang="en-US" sz="1050" i="1" dirty="0"/>
          </a:p>
        </p:txBody>
      </p:sp>
      <p:sp>
        <p:nvSpPr>
          <p:cNvPr id="60" name="Rounded Rectangle 59"/>
          <p:cNvSpPr/>
          <p:nvPr/>
        </p:nvSpPr>
        <p:spPr>
          <a:xfrm>
            <a:off x="3404080" y="3276600"/>
            <a:ext cx="1444714" cy="490047"/>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variant single   locus complement</a:t>
            </a:r>
            <a:endParaRPr lang="en-US" sz="1200" dirty="0">
              <a:solidFill>
                <a:schemeClr val="tx1"/>
              </a:solidFill>
            </a:endParaRPr>
          </a:p>
        </p:txBody>
      </p:sp>
      <p:cxnSp>
        <p:nvCxnSpPr>
          <p:cNvPr id="61" name="Straight Arrow Connector 60"/>
          <p:cNvCxnSpPr>
            <a:stCxn id="55" idx="2"/>
            <a:endCxn id="60" idx="0"/>
          </p:cNvCxnSpPr>
          <p:nvPr/>
        </p:nvCxnSpPr>
        <p:spPr>
          <a:xfrm flipH="1">
            <a:off x="4126437" y="2936080"/>
            <a:ext cx="1" cy="3405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4082482" y="2967879"/>
            <a:ext cx="635110" cy="253916"/>
          </a:xfrm>
          <a:prstGeom prst="rect">
            <a:avLst/>
          </a:prstGeom>
          <a:noFill/>
        </p:spPr>
        <p:txBody>
          <a:bodyPr wrap="none" rtlCol="0">
            <a:spAutoFit/>
          </a:bodyPr>
          <a:lstStyle/>
          <a:p>
            <a:r>
              <a:rPr lang="en-US" sz="1050" i="1" dirty="0" smtClean="0"/>
              <a:t>has part</a:t>
            </a:r>
            <a:endParaRPr lang="en-US" sz="1050" i="1" dirty="0"/>
          </a:p>
        </p:txBody>
      </p:sp>
      <p:sp>
        <p:nvSpPr>
          <p:cNvPr id="84" name="Rounded Rectangle 83"/>
          <p:cNvSpPr/>
          <p:nvPr/>
        </p:nvSpPr>
        <p:spPr>
          <a:xfrm>
            <a:off x="3644368" y="4114800"/>
            <a:ext cx="964138" cy="275181"/>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gene allele</a:t>
            </a:r>
            <a:endParaRPr lang="en-US" sz="1200" dirty="0">
              <a:solidFill>
                <a:schemeClr val="tx1"/>
              </a:solidFill>
            </a:endParaRPr>
          </a:p>
        </p:txBody>
      </p:sp>
      <p:cxnSp>
        <p:nvCxnSpPr>
          <p:cNvPr id="85" name="Straight Arrow Connector 84"/>
          <p:cNvCxnSpPr>
            <a:stCxn id="60" idx="2"/>
            <a:endCxn id="84" idx="0"/>
          </p:cNvCxnSpPr>
          <p:nvPr/>
        </p:nvCxnSpPr>
        <p:spPr>
          <a:xfrm>
            <a:off x="4126437" y="3766647"/>
            <a:ext cx="0" cy="3481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087563" y="3810000"/>
            <a:ext cx="635110" cy="253916"/>
          </a:xfrm>
          <a:prstGeom prst="rect">
            <a:avLst/>
          </a:prstGeom>
          <a:noFill/>
        </p:spPr>
        <p:txBody>
          <a:bodyPr wrap="none" rtlCol="0">
            <a:spAutoFit/>
          </a:bodyPr>
          <a:lstStyle/>
          <a:p>
            <a:r>
              <a:rPr lang="en-US" sz="1050" i="1" dirty="0" smtClean="0"/>
              <a:t>has part</a:t>
            </a:r>
            <a:endParaRPr lang="en-US" sz="1050" i="1" dirty="0"/>
          </a:p>
        </p:txBody>
      </p:sp>
      <p:sp>
        <p:nvSpPr>
          <p:cNvPr id="95" name="Rounded Rectangle 94"/>
          <p:cNvSpPr/>
          <p:nvPr/>
        </p:nvSpPr>
        <p:spPr>
          <a:xfrm>
            <a:off x="3669237" y="4739208"/>
            <a:ext cx="964138" cy="366191"/>
          </a:xfrm>
          <a:prstGeom prst="roundRect">
            <a:avLst/>
          </a:prstGeom>
          <a:solidFill>
            <a:schemeClr val="accent3">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sequence alteration</a:t>
            </a:r>
            <a:endParaRPr lang="en-US" sz="1200" dirty="0">
              <a:solidFill>
                <a:schemeClr val="tx1"/>
              </a:solidFill>
            </a:endParaRPr>
          </a:p>
        </p:txBody>
      </p:sp>
      <p:cxnSp>
        <p:nvCxnSpPr>
          <p:cNvPr id="96" name="Straight Arrow Connector 95"/>
          <p:cNvCxnSpPr>
            <a:endCxn id="95" idx="0"/>
          </p:cNvCxnSpPr>
          <p:nvPr/>
        </p:nvCxnSpPr>
        <p:spPr>
          <a:xfrm>
            <a:off x="4151306" y="4391056"/>
            <a:ext cx="0" cy="34815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4112432" y="4434409"/>
            <a:ext cx="635110" cy="253916"/>
          </a:xfrm>
          <a:prstGeom prst="rect">
            <a:avLst/>
          </a:prstGeom>
          <a:noFill/>
        </p:spPr>
        <p:txBody>
          <a:bodyPr wrap="none" rtlCol="0">
            <a:spAutoFit/>
          </a:bodyPr>
          <a:lstStyle/>
          <a:p>
            <a:r>
              <a:rPr lang="en-US" sz="1050" i="1" dirty="0" smtClean="0"/>
              <a:t>has part</a:t>
            </a:r>
            <a:endParaRPr lang="en-US" sz="1050" i="1" dirty="0"/>
          </a:p>
        </p:txBody>
      </p:sp>
      <p:sp>
        <p:nvSpPr>
          <p:cNvPr id="103" name="Rectangle 102"/>
          <p:cNvSpPr/>
          <p:nvPr/>
        </p:nvSpPr>
        <p:spPr>
          <a:xfrm>
            <a:off x="4848794" y="1612945"/>
            <a:ext cx="1942036" cy="461665"/>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r>
              <a:rPr lang="en-US" sz="1200" dirty="0" smtClean="0">
                <a:latin typeface="Courier New" panose="02070309020205020404" pitchFamily="49" charset="0"/>
                <a:cs typeface="Courier New" panose="02070309020205020404" pitchFamily="49" charset="0"/>
              </a:rPr>
              <a:t>;</a:t>
            </a:r>
          </a:p>
          <a:p>
            <a:pPr algn="ctr"/>
            <a:r>
              <a:rPr lang="en-US" sz="1200" dirty="0" smtClean="0">
                <a:latin typeface="Courier New" panose="02070309020205020404" pitchFamily="49" charset="0"/>
                <a:cs typeface="Courier New" panose="02070309020205020404" pitchFamily="49" charset="0"/>
              </a:rPr>
              <a:t>fgf3</a:t>
            </a:r>
            <a:r>
              <a:rPr lang="en-US" sz="1200" baseline="30000" dirty="0" smtClean="0">
                <a:latin typeface="Courier New" panose="02070309020205020404" pitchFamily="49" charset="0"/>
                <a:cs typeface="Courier New" panose="02070309020205020404" pitchFamily="49" charset="0"/>
              </a:rPr>
              <a:t>t24149/+</a:t>
            </a:r>
            <a:r>
              <a:rPr lang="en-US" sz="1200" dirty="0" smtClean="0">
                <a:latin typeface="Courier New" panose="02070309020205020404" pitchFamily="49" charset="0"/>
                <a:cs typeface="Courier New" panose="02070309020205020404" pitchFamily="49" charset="0"/>
              </a:rPr>
              <a:t>(</a:t>
            </a:r>
            <a:r>
              <a:rPr lang="en-US" sz="1200" dirty="0" smtClean="0">
                <a:latin typeface="Courier New" panose="02070309020205020404" pitchFamily="49" charset="0"/>
                <a:cs typeface="Courier New" panose="02070309020205020404" pitchFamily="49" charset="0"/>
              </a:rPr>
              <a:t>AB)</a:t>
            </a:r>
            <a:endParaRPr lang="en-US" sz="1200" dirty="0">
              <a:latin typeface="Courier New" panose="02070309020205020404" pitchFamily="49" charset="0"/>
              <a:cs typeface="Courier New" panose="02070309020205020404" pitchFamily="49" charset="0"/>
            </a:endParaRPr>
          </a:p>
        </p:txBody>
      </p:sp>
      <p:sp>
        <p:nvSpPr>
          <p:cNvPr id="104" name="Rectangle 103"/>
          <p:cNvSpPr/>
          <p:nvPr/>
        </p:nvSpPr>
        <p:spPr>
          <a:xfrm>
            <a:off x="4888698" y="2454392"/>
            <a:ext cx="1942036" cy="461665"/>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r>
              <a:rPr lang="en-US" sz="1200" dirty="0" smtClean="0">
                <a:latin typeface="Courier New" panose="02070309020205020404" pitchFamily="49" charset="0"/>
                <a:cs typeface="Courier New" panose="02070309020205020404" pitchFamily="49" charset="0"/>
              </a:rPr>
              <a:t>;</a:t>
            </a:r>
          </a:p>
          <a:p>
            <a:pPr algn="ctr"/>
            <a:r>
              <a:rPr lang="en-US" sz="1200" dirty="0" smtClean="0">
                <a:latin typeface="Courier New" panose="02070309020205020404" pitchFamily="49" charset="0"/>
                <a:cs typeface="Courier New" panose="02070309020205020404" pitchFamily="49" charset="0"/>
              </a:rPr>
              <a:t>fgf3</a:t>
            </a:r>
            <a:r>
              <a:rPr lang="en-US" sz="1200" baseline="30000" dirty="0" smtClean="0">
                <a:latin typeface="Courier New" panose="02070309020205020404" pitchFamily="49" charset="0"/>
                <a:cs typeface="Courier New" panose="02070309020205020404" pitchFamily="49" charset="0"/>
              </a:rPr>
              <a:t>t24149/+</a:t>
            </a:r>
            <a:endParaRPr lang="en-US" sz="1200" dirty="0">
              <a:latin typeface="Courier New" panose="02070309020205020404" pitchFamily="49" charset="0"/>
              <a:cs typeface="Courier New" panose="02070309020205020404" pitchFamily="49" charset="0"/>
            </a:endParaRPr>
          </a:p>
        </p:txBody>
      </p:sp>
      <p:sp>
        <p:nvSpPr>
          <p:cNvPr id="105" name="Rectangle 104"/>
          <p:cNvSpPr/>
          <p:nvPr/>
        </p:nvSpPr>
        <p:spPr>
          <a:xfrm>
            <a:off x="4822757" y="3405581"/>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ti282a/ti282a</a:t>
            </a:r>
            <a:endParaRPr lang="en-US" sz="1200" dirty="0" smtClean="0">
              <a:latin typeface="Courier New" panose="02070309020205020404" pitchFamily="49" charset="0"/>
              <a:cs typeface="Courier New" panose="02070309020205020404" pitchFamily="49" charset="0"/>
            </a:endParaRPr>
          </a:p>
        </p:txBody>
      </p:sp>
      <p:sp>
        <p:nvSpPr>
          <p:cNvPr id="106" name="Rectangle 105"/>
          <p:cNvSpPr/>
          <p:nvPr/>
        </p:nvSpPr>
        <p:spPr>
          <a:xfrm>
            <a:off x="4849174" y="4063916"/>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fgf8a</a:t>
            </a:r>
            <a:r>
              <a:rPr lang="en-US" sz="1200" baseline="30000" dirty="0" smtClean="0">
                <a:latin typeface="Courier New" panose="02070309020205020404" pitchFamily="49" charset="0"/>
                <a:cs typeface="Courier New" panose="02070309020205020404" pitchFamily="49" charset="0"/>
              </a:rPr>
              <a:t>ti282a</a:t>
            </a:r>
            <a:endParaRPr lang="en-US" sz="1200" dirty="0" smtClean="0">
              <a:latin typeface="Courier New" panose="02070309020205020404" pitchFamily="49" charset="0"/>
              <a:cs typeface="Courier New" panose="02070309020205020404" pitchFamily="49" charset="0"/>
            </a:endParaRPr>
          </a:p>
        </p:txBody>
      </p:sp>
      <p:sp>
        <p:nvSpPr>
          <p:cNvPr id="107" name="Rectangle 106"/>
          <p:cNvSpPr/>
          <p:nvPr/>
        </p:nvSpPr>
        <p:spPr>
          <a:xfrm>
            <a:off x="4835601" y="4748329"/>
            <a:ext cx="1942036" cy="276999"/>
          </a:xfrm>
          <a:prstGeom prst="rect">
            <a:avLst/>
          </a:prstGeom>
        </p:spPr>
        <p:txBody>
          <a:bodyPr wrap="square">
            <a:spAutoFit/>
          </a:bodyPr>
          <a:lstStyle/>
          <a:p>
            <a:pPr algn="ctr"/>
            <a:r>
              <a:rPr lang="en-US" sz="1200" dirty="0" smtClean="0">
                <a:latin typeface="Courier New" panose="02070309020205020404" pitchFamily="49" charset="0"/>
                <a:cs typeface="Courier New" panose="02070309020205020404" pitchFamily="49" charset="0"/>
              </a:rPr>
              <a:t>ti282a</a:t>
            </a:r>
          </a:p>
        </p:txBody>
      </p:sp>
      <p:sp>
        <p:nvSpPr>
          <p:cNvPr id="108" name="TextBox 107"/>
          <p:cNvSpPr txBox="1"/>
          <p:nvPr/>
        </p:nvSpPr>
        <p:spPr>
          <a:xfrm>
            <a:off x="1297841" y="1036523"/>
            <a:ext cx="1778051" cy="338554"/>
          </a:xfrm>
          <a:prstGeom prst="rect">
            <a:avLst/>
          </a:prstGeom>
          <a:noFill/>
          <a:ln>
            <a:noFill/>
          </a:ln>
        </p:spPr>
        <p:txBody>
          <a:bodyPr wrap="none" rtlCol="0">
            <a:spAutoFit/>
          </a:bodyPr>
          <a:lstStyle/>
          <a:p>
            <a:r>
              <a:rPr lang="en-US" sz="1600" dirty="0" smtClean="0"/>
              <a:t>Genomic Depiction</a:t>
            </a:r>
            <a:endParaRPr lang="en-US" sz="1600" dirty="0"/>
          </a:p>
        </p:txBody>
      </p:sp>
      <p:sp>
        <p:nvSpPr>
          <p:cNvPr id="109" name="TextBox 108"/>
          <p:cNvSpPr txBox="1"/>
          <p:nvPr/>
        </p:nvSpPr>
        <p:spPr>
          <a:xfrm>
            <a:off x="3377623" y="1038385"/>
            <a:ext cx="1561068" cy="338554"/>
          </a:xfrm>
          <a:prstGeom prst="rect">
            <a:avLst/>
          </a:prstGeom>
          <a:noFill/>
          <a:ln>
            <a:noFill/>
          </a:ln>
        </p:spPr>
        <p:txBody>
          <a:bodyPr wrap="none" rtlCol="0">
            <a:spAutoFit/>
          </a:bodyPr>
          <a:lstStyle/>
          <a:p>
            <a:r>
              <a:rPr lang="en-US" sz="1600" dirty="0" smtClean="0"/>
              <a:t>Class Partonomy</a:t>
            </a:r>
            <a:endParaRPr lang="en-US" sz="1600" dirty="0"/>
          </a:p>
        </p:txBody>
      </p:sp>
      <p:sp>
        <p:nvSpPr>
          <p:cNvPr id="110" name="TextBox 109"/>
          <p:cNvSpPr txBox="1"/>
          <p:nvPr/>
        </p:nvSpPr>
        <p:spPr>
          <a:xfrm>
            <a:off x="5039714" y="1028596"/>
            <a:ext cx="1711815" cy="338554"/>
          </a:xfrm>
          <a:prstGeom prst="rect">
            <a:avLst/>
          </a:prstGeom>
          <a:noFill/>
          <a:ln>
            <a:noFill/>
          </a:ln>
        </p:spPr>
        <p:txBody>
          <a:bodyPr wrap="none" rtlCol="0">
            <a:spAutoFit/>
          </a:bodyPr>
          <a:lstStyle/>
          <a:p>
            <a:r>
              <a:rPr lang="en-US" sz="1600" dirty="0" smtClean="0"/>
              <a:t>Instance Examples</a:t>
            </a:r>
            <a:endParaRPr lang="en-US" sz="1600" dirty="0"/>
          </a:p>
        </p:txBody>
      </p:sp>
      <p:cxnSp>
        <p:nvCxnSpPr>
          <p:cNvPr id="112" name="Straight Connector 111"/>
          <p:cNvCxnSpPr/>
          <p:nvPr/>
        </p:nvCxnSpPr>
        <p:spPr>
          <a:xfrm flipH="1">
            <a:off x="5010066" y="990600"/>
            <a:ext cx="19134" cy="419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1068067" y="1398200"/>
            <a:ext cx="56987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3257466" y="990600"/>
            <a:ext cx="19134" cy="4191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8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9" name="TextBox 28"/>
          <p:cNvSpPr txBox="1"/>
          <p:nvPr/>
        </p:nvSpPr>
        <p:spPr>
          <a:xfrm>
            <a:off x="3555492"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36" name="Rectangle 35"/>
          <p:cNvSpPr/>
          <p:nvPr/>
        </p:nvSpPr>
        <p:spPr>
          <a:xfrm>
            <a:off x="4911852" y="4548513"/>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091684" y="4521837"/>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56890</TotalTime>
  <Words>5105</Words>
  <Application>Microsoft Office PowerPoint</Application>
  <PresentationFormat>On-screen Show (4:3)</PresentationFormat>
  <Paragraphs>555</Paragraphs>
  <Slides>39</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Aharoni</vt:lpstr>
      <vt:lpstr>Arial</vt:lpstr>
      <vt:lpstr>Batang</vt:lpstr>
      <vt:lpstr>Calibri</vt:lpstr>
      <vt:lpstr>Courier</vt:lpstr>
      <vt:lpstr>Courier New</vt:lpstr>
      <vt:lpstr>Times New Roman</vt:lpstr>
      <vt:lpstr>Wingdings</vt:lpstr>
      <vt:lpstr>Office Theme</vt:lpstr>
      <vt:lpstr>The Genotype Ontology</vt:lpstr>
      <vt:lpstr>PowerPoint Presentation</vt:lpstr>
      <vt:lpstr>GENO Overview</vt:lpstr>
      <vt:lpstr>PowerPoint Presentation</vt:lpstr>
      <vt:lpstr>GENO Overview</vt:lpstr>
      <vt:lpstr>PowerPoint Presentation</vt:lpstr>
      <vt:lpstr>PowerPoint Presentation</vt:lpstr>
      <vt:lpstr>PowerPoint Presentation</vt:lpstr>
      <vt:lpstr>The Intrinsic Genotype Partonomy</vt:lpstr>
      <vt:lpstr>PowerPoint Presentation</vt:lpstr>
      <vt:lpstr>The Extrinsic Genotype Partonomy</vt:lpstr>
      <vt:lpstr>Summary</vt:lpstr>
      <vt:lpstr>Use Case 1: Integration of Genotype Representations</vt:lpstr>
      <vt:lpstr>PowerPoint Presentation</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ZFIN</vt:lpstr>
      <vt:lpstr>Data Example: Flybase</vt:lpstr>
      <vt:lpstr>Key Concepts</vt:lpstr>
      <vt:lpstr>Key Concepts</vt:lpstr>
      <vt:lpstr>PowerPoint Presentation</vt:lpstr>
      <vt:lpstr>Extra/Outdated Slides</vt:lpstr>
      <vt:lpstr>PowerPoint Presentation</vt:lpstr>
      <vt:lpstr>PowerPoint Presentation</vt:lpstr>
      <vt:lpstr>PowerPoint Presentation</vt:lpstr>
      <vt:lpstr>Challenges/Approaches</vt:lpstr>
      <vt:lpstr>The Intrinsic Genotype Partonomy</vt:lpstr>
      <vt:lpstr>Data Example: ZFIN</vt:lpstr>
    </vt:vector>
  </TitlesOfParts>
  <Company>OHSU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170</cp:revision>
  <dcterms:created xsi:type="dcterms:W3CDTF">2016-02-11T01:11:13Z</dcterms:created>
  <dcterms:modified xsi:type="dcterms:W3CDTF">2019-09-13T16:57:06Z</dcterms:modified>
</cp:coreProperties>
</file>